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57" r:id="rId5"/>
    <p:sldId id="258" r:id="rId6"/>
    <p:sldId id="259" r:id="rId7"/>
    <p:sldId id="260" r:id="rId8"/>
    <p:sldId id="261" r:id="rId9"/>
    <p:sldId id="262" r:id="rId10"/>
    <p:sldId id="265" r:id="rId11"/>
    <p:sldId id="266" r:id="rId12"/>
    <p:sldId id="267" r:id="rId13"/>
    <p:sldId id="268" r:id="rId14"/>
    <p:sldId id="269" r:id="rId15"/>
  </p:sldIdLst>
  <p:sldSz cx="9144000" cy="6858000" type="screen4x3"/>
  <p:notesSz cx="6797675" cy="99266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19" name="Footer Placeholder 18"/>
          <p:cNvSpPr>
            <a:spLocks noGrp="1"/>
          </p:cNvSpPr>
          <p:nvPr>
            <p:ph type="ftr" sz="quarter" idx="11"/>
          </p:nvPr>
        </p:nvSpPr>
        <p:spPr/>
        <p:txBody>
          <a:bodyPr/>
          <a:lstStyle/>
          <a:p>
            <a:endParaRPr lang="bs-Latn-BA"/>
          </a:p>
        </p:txBody>
      </p:sp>
      <p:sp>
        <p:nvSpPr>
          <p:cNvPr id="27" name="Slide Number Placeholder 26"/>
          <p:cNvSpPr>
            <a:spLocks noGrp="1"/>
          </p:cNvSpPr>
          <p:nvPr>
            <p:ph type="sldNum" sz="quarter" idx="12"/>
          </p:nvPr>
        </p:nvSpPr>
        <p:spPr/>
        <p:txBody>
          <a:bodyPr/>
          <a:lstStyle/>
          <a:p>
            <a:fld id="{D54B411D-8024-420F-A06E-C74F213BFE48}" type="slidenum">
              <a:rPr lang="bs-Latn-BA" smtClean="0"/>
              <a:t>‹#›</a:t>
            </a:fld>
            <a:endParaRPr lang="bs-Latn-B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54B411D-8024-420F-A06E-C74F213BFE48}" type="slidenum">
              <a:rPr lang="bs-Latn-BA" smtClean="0"/>
              <a:t>‹#›</a:t>
            </a:fld>
            <a:endParaRPr lang="bs-Latn-B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54B411D-8024-420F-A06E-C74F213BFE48}" type="slidenum">
              <a:rPr lang="bs-Latn-BA" smtClean="0"/>
              <a:t>‹#›</a:t>
            </a:fld>
            <a:endParaRPr lang="bs-Latn-B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BC7F76-286E-4A6E-9D46-D7F3CC70B807}" type="datetimeFigureOut">
              <a:rPr lang="bs-Latn-BA" smtClean="0"/>
              <a:t>8.4.2014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a:xfrm>
            <a:off x="8077200" y="6356350"/>
            <a:ext cx="609600" cy="365125"/>
          </a:xfrm>
        </p:spPr>
        <p:txBody>
          <a:bodyPr/>
          <a:lstStyle/>
          <a:p>
            <a:fld id="{D54B411D-8024-420F-A06E-C74F213BFE48}" type="slidenum">
              <a:rPr lang="bs-Latn-BA" smtClean="0"/>
              <a:t>‹#›</a:t>
            </a:fld>
            <a:endParaRPr lang="bs-Latn-B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2BC7F76-286E-4A6E-9D46-D7F3CC70B807}" type="datetimeFigureOut">
              <a:rPr lang="bs-Latn-BA" smtClean="0"/>
              <a:t>8.4.2014</a:t>
            </a:fld>
            <a:endParaRPr lang="bs-Latn-B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bs-Latn-B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4B411D-8024-420F-A06E-C74F213BFE48}" type="slidenum">
              <a:rPr lang="bs-Latn-BA" smtClean="0"/>
              <a:t>‹#›</a:t>
            </a:fld>
            <a:endParaRPr lang="bs-Latn-B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1484784"/>
            <a:ext cx="6333328" cy="1512168"/>
          </a:xfrm>
        </p:spPr>
        <p:txBody>
          <a:bodyPr>
            <a:normAutofit fontScale="90000"/>
          </a:bodyPr>
          <a:lstStyle/>
          <a:p>
            <a:r>
              <a:rPr lang="bs-Latn-BA" dirty="0" smtClean="0"/>
              <a:t>ELABORAT ZAŠTITE IZVORIŠTA PLAVA VODA</a:t>
            </a:r>
            <a:endParaRPr lang="bs-Latn-BA" dirty="0"/>
          </a:p>
        </p:txBody>
      </p:sp>
      <p:sp>
        <p:nvSpPr>
          <p:cNvPr id="3" name="Subtitle 2"/>
          <p:cNvSpPr>
            <a:spLocks noGrp="1"/>
          </p:cNvSpPr>
          <p:nvPr>
            <p:ph type="subTitle" idx="1"/>
          </p:nvPr>
        </p:nvSpPr>
        <p:spPr>
          <a:xfrm>
            <a:off x="2987824" y="5661248"/>
            <a:ext cx="5400272" cy="576064"/>
          </a:xfrm>
        </p:spPr>
        <p:txBody>
          <a:bodyPr>
            <a:normAutofit/>
          </a:bodyPr>
          <a:lstStyle/>
          <a:p>
            <a:r>
              <a:rPr lang="bs-Latn-BA" dirty="0" smtClean="0"/>
              <a:t>Prof. Dr. Munir Jahić, dipl. ing. građ.</a:t>
            </a:r>
            <a:endParaRPr lang="bs-Latn-BA" dirty="0"/>
          </a:p>
        </p:txBody>
      </p:sp>
      <p:sp>
        <p:nvSpPr>
          <p:cNvPr id="5" name="Rectangle 4"/>
          <p:cNvSpPr/>
          <p:nvPr/>
        </p:nvSpPr>
        <p:spPr>
          <a:xfrm>
            <a:off x="2267744" y="2996952"/>
            <a:ext cx="5976664" cy="1477328"/>
          </a:xfrm>
          <a:prstGeom prst="rect">
            <a:avLst/>
          </a:prstGeom>
        </p:spPr>
        <p:txBody>
          <a:bodyPr wrap="square">
            <a:spAutoFit/>
          </a:bodyPr>
          <a:lstStyle/>
          <a:p>
            <a:r>
              <a:rPr lang="hr-BA" dirty="0"/>
              <a:t>usklađen sa novim Pravilnikom o načinu utvrđivanja uslova za određivanje zona sanitarne zaštite i zaštitnih mjera za izvorišta vode za javno vodosnadbjevanje stanovništva</a:t>
            </a:r>
            <a:endParaRPr lang="bs-Latn-BA" dirty="0"/>
          </a:p>
          <a:p>
            <a:r>
              <a:rPr lang="hr-BA" dirty="0"/>
              <a:t>(službene novine FBiH br 88/12)</a:t>
            </a:r>
            <a:endParaRPr lang="bs-Latn-BA" dirty="0"/>
          </a:p>
        </p:txBody>
      </p:sp>
      <p:sp>
        <p:nvSpPr>
          <p:cNvPr id="8" name="Rectangle 7"/>
          <p:cNvSpPr/>
          <p:nvPr/>
        </p:nvSpPr>
        <p:spPr>
          <a:xfrm>
            <a:off x="3228660" y="4945523"/>
            <a:ext cx="2269339" cy="584775"/>
          </a:xfrm>
          <a:prstGeom prst="rect">
            <a:avLst/>
          </a:prstGeom>
        </p:spPr>
        <p:txBody>
          <a:bodyPr wrap="none">
            <a:spAutoFit/>
          </a:bodyPr>
          <a:lstStyle/>
          <a:p>
            <a:r>
              <a:rPr lang="bs-Latn-BA" sz="3200" b="1" dirty="0" smtClean="0">
                <a:solidFill>
                  <a:srgbClr val="0BD0D9">
                    <a:tint val="90000"/>
                    <a:satMod val="120000"/>
                  </a:srgbClr>
                </a:solidFill>
                <a:effectLst>
                  <a:outerShdw blurRad="38100" dist="25400" dir="5400000" algn="tl" rotWithShape="0">
                    <a:srgbClr val="000000">
                      <a:alpha val="43000"/>
                    </a:srgbClr>
                  </a:outerShdw>
                </a:effectLst>
                <a:latin typeface="Calibri"/>
              </a:rPr>
              <a:t>MEDIJATOR:</a:t>
            </a:r>
            <a:endParaRPr lang="bs-Latn-BA" sz="32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5184576" cy="1129665"/>
          </a:xfrm>
          <a:prstGeom prst="rect">
            <a:avLst/>
          </a:prstGeom>
          <a:noFill/>
          <a:ln>
            <a:noFill/>
          </a:ln>
        </p:spPr>
      </p:pic>
    </p:spTree>
    <p:extLst>
      <p:ext uri="{BB962C8B-B14F-4D97-AF65-F5344CB8AC3E}">
        <p14:creationId xmlns:p14="http://schemas.microsoft.com/office/powerpoint/2010/main" val="3462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420656"/>
          </a:xfrm>
        </p:spPr>
        <p:txBody>
          <a:bodyPr>
            <a:normAutofit/>
          </a:bodyPr>
          <a:lstStyle/>
          <a:p>
            <a:r>
              <a:rPr lang="bs-Latn-BA" sz="2400" b="1" dirty="0"/>
              <a:t>II zaštitna zona (zona sa strogim zabranama i ograničenjima)</a:t>
            </a:r>
            <a:endParaRPr lang="bs-Latn-BA" sz="2400" dirty="0"/>
          </a:p>
        </p:txBody>
      </p:sp>
      <p:sp>
        <p:nvSpPr>
          <p:cNvPr id="3" name="Content Placeholder 2"/>
          <p:cNvSpPr>
            <a:spLocks noGrp="1"/>
          </p:cNvSpPr>
          <p:nvPr>
            <p:ph idx="1"/>
          </p:nvPr>
        </p:nvSpPr>
        <p:spPr>
          <a:xfrm>
            <a:off x="457200" y="1484784"/>
            <a:ext cx="8229600" cy="4839816"/>
          </a:xfrm>
        </p:spPr>
        <p:txBody>
          <a:bodyPr>
            <a:normAutofit/>
          </a:bodyPr>
          <a:lstStyle/>
          <a:p>
            <a:r>
              <a:rPr lang="bs-Latn-BA" sz="2000" dirty="0"/>
              <a:t>Područje II zaštitne zone izvorišta obuhvata prostor od vanjske granice I zaštitne zone izvorišta do granice utvrđene na bazi vremena tečenja podzemne vode od 48 sata</a:t>
            </a:r>
            <a:r>
              <a:rPr lang="bs-Latn-BA" sz="2000" dirty="0" smtClean="0"/>
              <a:t>.</a:t>
            </a:r>
          </a:p>
          <a:p>
            <a:pPr marL="0" indent="0">
              <a:buNone/>
            </a:pPr>
            <a:endParaRPr lang="bs-Latn-BA" sz="2000" dirty="0" smtClean="0"/>
          </a:p>
          <a:p>
            <a:r>
              <a:rPr lang="bs-Latn-BA" sz="2000" dirty="0"/>
              <a:t>Ukupna površina II zaštitne zone iznosi 50,38 ha, dok je obim ovoga područja 2.966 m</a:t>
            </a:r>
            <a:r>
              <a:rPr lang="bs-Latn-BA" sz="2000" dirty="0" smtClean="0"/>
              <a:t>.</a:t>
            </a:r>
          </a:p>
          <a:p>
            <a:endParaRPr lang="bs-Latn-BA" sz="2000" i="1" dirty="0"/>
          </a:p>
          <a:p>
            <a:r>
              <a:rPr lang="bs-Latn-BA" sz="2000" dirty="0"/>
              <a:t>Na području II zaštitne zone izvorišta, zabranjuju se sve aktivnosti </a:t>
            </a:r>
            <a:endParaRPr lang="bs-Latn-BA" sz="2000" dirty="0" smtClean="0"/>
          </a:p>
          <a:p>
            <a:pPr marL="0" indent="0">
              <a:buNone/>
            </a:pPr>
            <a:r>
              <a:rPr lang="bs-Latn-BA" sz="2000" dirty="0" smtClean="0"/>
              <a:t>    koje nisu </a:t>
            </a:r>
            <a:r>
              <a:rPr lang="bs-Latn-BA" sz="2000" dirty="0"/>
              <a:t>u direktnoj vezi sa normalnim radom i održavanjem </a:t>
            </a:r>
            <a:endParaRPr lang="bs-Latn-BA" sz="2000" dirty="0" smtClean="0"/>
          </a:p>
          <a:p>
            <a:pPr marL="0" indent="0">
              <a:buNone/>
            </a:pPr>
            <a:r>
              <a:rPr lang="bs-Latn-BA" sz="2000" dirty="0"/>
              <a:t> </a:t>
            </a:r>
            <a:r>
              <a:rPr lang="bs-Latn-BA" sz="2000" dirty="0" smtClean="0"/>
              <a:t>   vodozahvatnih objekata</a:t>
            </a:r>
            <a:r>
              <a:rPr lang="bs-Latn-BA" sz="2000" dirty="0"/>
              <a:t>. </a:t>
            </a:r>
            <a:endParaRPr lang="bs-Latn-BA" sz="2000" i="1" dirty="0"/>
          </a:p>
          <a:p>
            <a:endParaRPr lang="bs-Latn-BA" sz="2000" dirty="0"/>
          </a:p>
        </p:txBody>
      </p:sp>
    </p:spTree>
    <p:extLst>
      <p:ext uri="{BB962C8B-B14F-4D97-AF65-F5344CB8AC3E}">
        <p14:creationId xmlns:p14="http://schemas.microsoft.com/office/powerpoint/2010/main" val="21199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rmAutofit fontScale="90000"/>
          </a:bodyPr>
          <a:lstStyle/>
          <a:p>
            <a:r>
              <a:rPr lang="bs-Latn-BA" sz="2400" b="1" dirty="0"/>
              <a:t>III zaštitna zona (zona sa umjerenim zabranama i ograničenjima</a:t>
            </a:r>
            <a:r>
              <a:rPr lang="bs-Latn-BA" sz="2400" b="1" dirty="0" smtClean="0"/>
              <a:t>)</a:t>
            </a:r>
            <a:endParaRPr lang="bs-Latn-BA" sz="2400" dirty="0"/>
          </a:p>
        </p:txBody>
      </p:sp>
      <p:sp>
        <p:nvSpPr>
          <p:cNvPr id="3" name="Content Placeholder 2"/>
          <p:cNvSpPr>
            <a:spLocks noGrp="1"/>
          </p:cNvSpPr>
          <p:nvPr>
            <p:ph idx="1"/>
          </p:nvPr>
        </p:nvSpPr>
        <p:spPr>
          <a:xfrm>
            <a:off x="457200" y="1412776"/>
            <a:ext cx="8435280" cy="4911824"/>
          </a:xfrm>
        </p:spPr>
        <p:txBody>
          <a:bodyPr>
            <a:normAutofit/>
          </a:bodyPr>
          <a:lstStyle/>
          <a:p>
            <a:r>
              <a:rPr lang="bs-Latn-BA" sz="2000" dirty="0"/>
              <a:t>Područje i granice III zaštitne zone kraških izvorišta utvrđuju se u skladu sa uslovima iz člana 7. Pravilnika o zaštitnim zonama . Tako je stavom 2. ovoga člana utvrđeno da granica III zaštitne zone izvorišta predstavlja liniju od koje je podzemnoj vodi potrebno 10 dana do ulaska u vodozahvatni </a:t>
            </a:r>
            <a:r>
              <a:rPr lang="bs-Latn-BA" sz="2000" dirty="0" smtClean="0"/>
              <a:t>objekat.</a:t>
            </a:r>
          </a:p>
          <a:p>
            <a:pPr marL="0" indent="0">
              <a:buNone/>
            </a:pPr>
            <a:endParaRPr lang="bs-Latn-BA" sz="2000" dirty="0" smtClean="0"/>
          </a:p>
          <a:p>
            <a:r>
              <a:rPr lang="bs-Latn-BA" sz="2000" dirty="0"/>
              <a:t>Stoga je područje III zaštitne zone utvrđeno na osnovu vremena tečenja podzemne vode od 10 dana, tako da je granica ove zone postavljena na udaljenosti od oko 1.200 metara od vodozahvatnog objekata izvorišta</a:t>
            </a:r>
            <a:r>
              <a:rPr lang="bs-Latn-BA" sz="2000" dirty="0" smtClean="0"/>
              <a:t>.</a:t>
            </a:r>
          </a:p>
          <a:p>
            <a:pPr marL="0" indent="0">
              <a:buNone/>
            </a:pPr>
            <a:endParaRPr lang="bs-Latn-BA" sz="2000" dirty="0" smtClean="0"/>
          </a:p>
          <a:p>
            <a:r>
              <a:rPr lang="bs-Latn-BA" sz="2000" dirty="0"/>
              <a:t>Površina III zaštitne zone-ponori vrtače iznosi 22,26 ha i obim je 1.969 m.</a:t>
            </a:r>
            <a:endParaRPr lang="bs-Latn-BA" sz="2000" i="1" dirty="0"/>
          </a:p>
          <a:p>
            <a:r>
              <a:rPr lang="bs-Latn-BA" sz="2000" dirty="0"/>
              <a:t>Površina III zaštitne zone-rasjedi iznosi 370,16 ha i obim je 11.504 </a:t>
            </a:r>
            <a:r>
              <a:rPr lang="bs-Latn-BA" sz="2000" dirty="0" smtClean="0"/>
              <a:t>m.</a:t>
            </a:r>
            <a:endParaRPr lang="bs-Latn-BA" sz="2000" i="1" dirty="0"/>
          </a:p>
          <a:p>
            <a:r>
              <a:rPr lang="bs-Latn-BA" sz="2000" dirty="0"/>
              <a:t>Ukupna površina III zaštitne zone izvorišta Plava voda iznosi 392,42 ha.</a:t>
            </a:r>
            <a:endParaRPr lang="bs-Latn-BA" sz="2000" i="1" dirty="0"/>
          </a:p>
        </p:txBody>
      </p:sp>
    </p:spTree>
    <p:extLst>
      <p:ext uri="{BB962C8B-B14F-4D97-AF65-F5344CB8AC3E}">
        <p14:creationId xmlns:p14="http://schemas.microsoft.com/office/powerpoint/2010/main" val="22507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r>
              <a:rPr lang="bs-Latn-BA" sz="2200" b="1" dirty="0"/>
              <a:t>IV zaštitna zona (zona sa preventivnim zabranama i ograničenjima)</a:t>
            </a:r>
            <a:endParaRPr lang="bs-Latn-BA" sz="2200" dirty="0"/>
          </a:p>
        </p:txBody>
      </p:sp>
      <p:sp>
        <p:nvSpPr>
          <p:cNvPr id="3" name="Content Placeholder 2"/>
          <p:cNvSpPr>
            <a:spLocks noGrp="1"/>
          </p:cNvSpPr>
          <p:nvPr>
            <p:ph idx="1"/>
          </p:nvPr>
        </p:nvSpPr>
        <p:spPr>
          <a:xfrm>
            <a:off x="457200" y="1484784"/>
            <a:ext cx="8229600" cy="4839816"/>
          </a:xfrm>
        </p:spPr>
        <p:txBody>
          <a:bodyPr>
            <a:normAutofit/>
          </a:bodyPr>
          <a:lstStyle/>
          <a:p>
            <a:r>
              <a:rPr lang="bs-Latn-BA" sz="2000" dirty="0"/>
              <a:t>Zona sa preventivnim zabranama (IV zaštitna zona) obuhvata dio ukupnog </a:t>
            </a:r>
            <a:r>
              <a:rPr lang="bs-Latn-BA" sz="2000" dirty="0" smtClean="0"/>
              <a:t>hidrogeološkog sliva </a:t>
            </a:r>
            <a:r>
              <a:rPr lang="bs-Latn-BA" sz="2000" dirty="0"/>
              <a:t>izvorišta, koje se nalazi izvan područja I, II i III zaštitne zone</a:t>
            </a:r>
            <a:r>
              <a:rPr lang="bs-Latn-BA" sz="2000" dirty="0" smtClean="0"/>
              <a:t>.</a:t>
            </a:r>
          </a:p>
          <a:p>
            <a:endParaRPr lang="bs-Latn-BA" sz="2000" dirty="0"/>
          </a:p>
          <a:p>
            <a:r>
              <a:rPr lang="bs-Latn-BA" sz="2000" dirty="0"/>
              <a:t>Na području IV zaštitne zone izvorišta zabranjeno je izvođenje radova</a:t>
            </a:r>
            <a:r>
              <a:rPr lang="bs-Latn-BA" sz="2000" dirty="0" smtClean="0"/>
              <a:t>,</a:t>
            </a:r>
          </a:p>
          <a:p>
            <a:pPr marL="0" indent="0">
              <a:buNone/>
            </a:pPr>
            <a:r>
              <a:rPr lang="bs-Latn-BA" sz="2000" dirty="0"/>
              <a:t> </a:t>
            </a:r>
            <a:r>
              <a:rPr lang="bs-Latn-BA" sz="2000" dirty="0" smtClean="0"/>
              <a:t>    izgradnja </a:t>
            </a:r>
            <a:r>
              <a:rPr lang="bs-Latn-BA" sz="2000" dirty="0"/>
              <a:t>objekata i obavljanje aktivnosti kojima se mogu zagaditi </a:t>
            </a:r>
            <a:endParaRPr lang="bs-Latn-BA" sz="2000" dirty="0" smtClean="0"/>
          </a:p>
          <a:p>
            <a:pPr marL="0" indent="0">
              <a:buNone/>
            </a:pPr>
            <a:r>
              <a:rPr lang="bs-Latn-BA" sz="2000" dirty="0"/>
              <a:t> </a:t>
            </a:r>
            <a:r>
              <a:rPr lang="bs-Latn-BA" sz="2000" dirty="0" smtClean="0"/>
              <a:t>    vode  do izvorišta.</a:t>
            </a:r>
          </a:p>
          <a:p>
            <a:pPr marL="0" indent="0">
              <a:buNone/>
            </a:pPr>
            <a:endParaRPr lang="bs-Latn-BA" sz="2000" dirty="0" smtClean="0"/>
          </a:p>
          <a:p>
            <a:r>
              <a:rPr lang="bs-Latn-BA" sz="2000" dirty="0"/>
              <a:t>Površina hidrogeološkog sliva izvorišnog područja Plava Voda iznosi približno 80 km</a:t>
            </a:r>
            <a:r>
              <a:rPr lang="bs-Latn-BA" sz="2000" baseline="30000" dirty="0"/>
              <a:t>2</a:t>
            </a:r>
            <a:r>
              <a:rPr lang="bs-Latn-BA" sz="2000" dirty="0"/>
              <a:t>.</a:t>
            </a:r>
            <a:endParaRPr lang="bs-Latn-BA" sz="2000" i="1" dirty="0"/>
          </a:p>
          <a:p>
            <a:pPr marL="0" indent="0">
              <a:buNone/>
            </a:pPr>
            <a:endParaRPr lang="bs-Latn-BA" sz="2000" dirty="0" smtClean="0"/>
          </a:p>
          <a:p>
            <a:pPr marL="0" indent="0">
              <a:buNone/>
            </a:pPr>
            <a:endParaRPr lang="bs-Latn-BA" sz="2000" dirty="0" smtClean="0"/>
          </a:p>
          <a:p>
            <a:endParaRPr lang="bs-Latn-BA" sz="2000" dirty="0"/>
          </a:p>
        </p:txBody>
      </p:sp>
    </p:spTree>
    <p:extLst>
      <p:ext uri="{BB962C8B-B14F-4D97-AF65-F5344CB8AC3E}">
        <p14:creationId xmlns:p14="http://schemas.microsoft.com/office/powerpoint/2010/main" val="410705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r>
              <a:rPr lang="bs-Latn-BA" sz="2800" dirty="0"/>
              <a:t>PROCJENA TROŠKOVA PROVOĐENJA ODLUKE</a:t>
            </a:r>
          </a:p>
        </p:txBody>
      </p:sp>
      <p:sp>
        <p:nvSpPr>
          <p:cNvPr id="3" name="Content Placeholder 2"/>
          <p:cNvSpPr>
            <a:spLocks noGrp="1"/>
          </p:cNvSpPr>
          <p:nvPr>
            <p:ph idx="1"/>
          </p:nvPr>
        </p:nvSpPr>
        <p:spPr>
          <a:xfrm>
            <a:off x="457200" y="1556792"/>
            <a:ext cx="8229600" cy="4767808"/>
          </a:xfrm>
        </p:spPr>
        <p:txBody>
          <a:bodyPr>
            <a:normAutofit/>
          </a:bodyPr>
          <a:lstStyle/>
          <a:p>
            <a:r>
              <a:rPr lang="bs-Latn-BA" sz="2000" dirty="0"/>
              <a:t>Procjenjuje se da ukupni troškovi implementacije ove odluke o zaštiti iznose 2.550.000 KM. </a:t>
            </a:r>
            <a:endParaRPr lang="bs-Latn-BA" sz="2000" dirty="0" smtClean="0"/>
          </a:p>
          <a:p>
            <a:pPr marL="0" indent="0">
              <a:buNone/>
            </a:pPr>
            <a:endParaRPr lang="bs-Latn-BA" sz="2000" dirty="0" smtClean="0"/>
          </a:p>
          <a:p>
            <a:r>
              <a:rPr lang="bs-Latn-BA" sz="2000" dirty="0" smtClean="0"/>
              <a:t>Ovom </a:t>
            </a:r>
            <a:r>
              <a:rPr lang="bs-Latn-BA" sz="2000" dirty="0"/>
              <a:t>procjenom dominantno su obuhvaćene aktivnosti koje se odnose na obilježavanje uticajnog područja izvorišta i na troškove pokretanja aktivnosti na uspostavi režima zaštite područja izvorišta, te izradu projekata kanalizacije i njihovog izvođenja. </a:t>
            </a:r>
            <a:endParaRPr lang="bs-Latn-BA" sz="2000" dirty="0" smtClean="0"/>
          </a:p>
          <a:p>
            <a:pPr marL="0" indent="0">
              <a:buNone/>
            </a:pPr>
            <a:endParaRPr lang="bs-Latn-BA" sz="2000" dirty="0" smtClean="0"/>
          </a:p>
          <a:p>
            <a:r>
              <a:rPr lang="bs-Latn-BA" sz="2000" dirty="0"/>
              <a:t>Prije provođenja predloženih mjera zaštite potrebno je pripremiti odgovarajuću projektnu dokumentaciju, koja će uključiti i detaljnu analizu.</a:t>
            </a:r>
            <a:endParaRPr lang="bs-Latn-BA" sz="2000" i="1" dirty="0"/>
          </a:p>
          <a:p>
            <a:endParaRPr lang="bs-Latn-BA" dirty="0"/>
          </a:p>
        </p:txBody>
      </p:sp>
    </p:spTree>
    <p:extLst>
      <p:ext uri="{BB962C8B-B14F-4D97-AF65-F5344CB8AC3E}">
        <p14:creationId xmlns:p14="http://schemas.microsoft.com/office/powerpoint/2010/main" val="22508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24944"/>
            <a:ext cx="8229600" cy="1143000"/>
          </a:xfrm>
        </p:spPr>
        <p:txBody>
          <a:bodyPr/>
          <a:lstStyle/>
          <a:p>
            <a:pPr algn="ctr"/>
            <a:r>
              <a:rPr lang="bs-Latn-BA" dirty="0" smtClean="0"/>
              <a:t>HVALA NA PAŽNJI!</a:t>
            </a:r>
            <a:endParaRPr lang="bs-Latn-BA" dirty="0"/>
          </a:p>
        </p:txBody>
      </p:sp>
    </p:spTree>
    <p:extLst>
      <p:ext uri="{BB962C8B-B14F-4D97-AF65-F5344CB8AC3E}">
        <p14:creationId xmlns:p14="http://schemas.microsoft.com/office/powerpoint/2010/main" val="40101317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4392488" cy="555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898" y="1052736"/>
            <a:ext cx="4060214" cy="543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6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36712"/>
            <a:ext cx="4608480" cy="561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8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lstStyle/>
          <a:p>
            <a:r>
              <a:rPr lang="bs-Latn-BA" sz="2000" dirty="0"/>
              <a:t>Izvorište „Plava voda“  je locirano na području općine Travnik i kao takvo se već stoljećima koristi za vodosnabdijevanje stanovnika Travnika. Trenutno, vodu sa izvorišta „Plava voda“ za piće koristi oko 20.000 stanovnika Travnika.</a:t>
            </a:r>
            <a:endParaRPr lang="bs-Latn-BA" sz="2000" i="1" dirty="0"/>
          </a:p>
          <a:p>
            <a:r>
              <a:rPr lang="bs-Latn-BA" sz="2000" dirty="0"/>
              <a:t>Izgradnjom i puštanjem u rad Regionalnog vodovoda, broj stanovnika koji koriste „Plavu vodu“ za piće (općine Travnik, Zenica, Novi Travnik, Vitez i Busovača) bi se povećao na preko 150 000.</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29000"/>
            <a:ext cx="6761723" cy="3085088"/>
          </a:xfrm>
          <a:prstGeom prst="rect">
            <a:avLst/>
          </a:prstGeom>
          <a:noFill/>
          <a:ln>
            <a:noFill/>
          </a:ln>
        </p:spPr>
      </p:pic>
      <p:sp>
        <p:nvSpPr>
          <p:cNvPr id="5" name="Rectangle 4"/>
          <p:cNvSpPr/>
          <p:nvPr/>
        </p:nvSpPr>
        <p:spPr>
          <a:xfrm>
            <a:off x="2289479" y="5842264"/>
            <a:ext cx="2952328" cy="646331"/>
          </a:xfrm>
          <a:prstGeom prst="rect">
            <a:avLst/>
          </a:prstGeom>
        </p:spPr>
        <p:txBody>
          <a:bodyPr wrap="square">
            <a:spAutoFit/>
          </a:bodyPr>
          <a:lstStyle/>
          <a:p>
            <a:r>
              <a:rPr lang="bs-Latn-BA" dirty="0"/>
              <a:t>Granice sliva prostornog modela izvorišta Plava voda</a:t>
            </a:r>
          </a:p>
        </p:txBody>
      </p:sp>
    </p:spTree>
    <p:extLst>
      <p:ext uri="{BB962C8B-B14F-4D97-AF65-F5344CB8AC3E}">
        <p14:creationId xmlns:p14="http://schemas.microsoft.com/office/powerpoint/2010/main" val="117911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4352"/>
          </a:xfrm>
        </p:spPr>
        <p:txBody>
          <a:bodyPr>
            <a:normAutofit fontScale="90000"/>
          </a:bodyPr>
          <a:lstStyle/>
          <a:p>
            <a:r>
              <a:rPr lang="bs-Latn-BA" sz="2700" dirty="0"/>
              <a:t>KVANTITATIVNE </a:t>
            </a:r>
            <a:r>
              <a:rPr lang="bs-Latn-BA" sz="2700" dirty="0" smtClean="0"/>
              <a:t>KARAKTERISTIKE VODA NA </a:t>
            </a:r>
            <a:r>
              <a:rPr lang="bs-Latn-BA" sz="2700" dirty="0"/>
              <a:t>IZVORIŠTU U TOKU HIDROLOŠKOG </a:t>
            </a:r>
            <a:r>
              <a:rPr lang="bs-Latn-BA" sz="2700" dirty="0" smtClean="0"/>
              <a:t>CIKLUSA</a:t>
            </a:r>
            <a:endParaRPr lang="bs-Latn-BA" dirty="0"/>
          </a:p>
        </p:txBody>
      </p:sp>
      <p:sp>
        <p:nvSpPr>
          <p:cNvPr id="3" name="Content Placeholder 2"/>
          <p:cNvSpPr>
            <a:spLocks noGrp="1"/>
          </p:cNvSpPr>
          <p:nvPr>
            <p:ph idx="1"/>
          </p:nvPr>
        </p:nvSpPr>
        <p:spPr/>
        <p:txBody>
          <a:bodyPr>
            <a:normAutofit/>
          </a:bodyPr>
          <a:lstStyle/>
          <a:p>
            <a:r>
              <a:rPr lang="bs-Latn-BA" sz="2000" dirty="0"/>
              <a:t>U okviru kvantitativnih karakteristika izvorišta Plava voda na raspolaganju su podaci mjerenja u periodu od jula 2009. godine do oktobra 2010. godine, na profilu „Elektrodistribucija“  i VS Merdani na Lašvi, kao repernoj stanici.</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212976"/>
            <a:ext cx="5294893" cy="3379312"/>
          </a:xfrm>
          <a:prstGeom prst="rect">
            <a:avLst/>
          </a:prstGeom>
          <a:noFill/>
          <a:ln>
            <a:noFill/>
          </a:ln>
        </p:spPr>
      </p:pic>
      <p:sp>
        <p:nvSpPr>
          <p:cNvPr id="5" name="Rectangle 4"/>
          <p:cNvSpPr/>
          <p:nvPr/>
        </p:nvSpPr>
        <p:spPr>
          <a:xfrm>
            <a:off x="539552" y="4005064"/>
            <a:ext cx="2880320" cy="923330"/>
          </a:xfrm>
          <a:prstGeom prst="rect">
            <a:avLst/>
          </a:prstGeom>
        </p:spPr>
        <p:txBody>
          <a:bodyPr wrap="square">
            <a:spAutoFit/>
          </a:bodyPr>
          <a:lstStyle/>
          <a:p>
            <a:r>
              <a:rPr lang="bs-Latn-BA" dirty="0"/>
              <a:t>Pregled rezultata mjerenja izdašnosti izvorišta u periodu 2009./2010.</a:t>
            </a:r>
          </a:p>
        </p:txBody>
      </p:sp>
    </p:spTree>
    <p:extLst>
      <p:ext uri="{BB962C8B-B14F-4D97-AF65-F5344CB8AC3E}">
        <p14:creationId xmlns:p14="http://schemas.microsoft.com/office/powerpoint/2010/main" val="15357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4352"/>
          </a:xfrm>
        </p:spPr>
        <p:txBody>
          <a:bodyPr/>
          <a:lstStyle/>
          <a:p>
            <a:r>
              <a:rPr lang="bs-Latn-BA" sz="2400" dirty="0" smtClean="0">
                <a:solidFill>
                  <a:srgbClr val="04617B"/>
                </a:solidFill>
              </a:rPr>
              <a:t>KVALITATIVNE </a:t>
            </a:r>
            <a:r>
              <a:rPr lang="bs-Latn-BA" sz="2400" dirty="0">
                <a:solidFill>
                  <a:srgbClr val="04617B"/>
                </a:solidFill>
              </a:rPr>
              <a:t>KARAKTERISTIKE VODA NA IZVORIŠTU U TOKU HIDROLOŠKOG CIKLUSA</a:t>
            </a:r>
            <a:endParaRPr lang="bs-Latn-BA" dirty="0"/>
          </a:p>
        </p:txBody>
      </p:sp>
      <p:sp>
        <p:nvSpPr>
          <p:cNvPr id="3" name="Content Placeholder 2"/>
          <p:cNvSpPr>
            <a:spLocks noGrp="1"/>
          </p:cNvSpPr>
          <p:nvPr>
            <p:ph idx="1"/>
          </p:nvPr>
        </p:nvSpPr>
        <p:spPr/>
        <p:txBody>
          <a:bodyPr>
            <a:normAutofit/>
          </a:bodyPr>
          <a:lstStyle/>
          <a:p>
            <a:r>
              <a:rPr lang="bs-Latn-BA" sz="2000" dirty="0"/>
              <a:t>Ocjena kvaliteta sirove vode izvorišta Plava </a:t>
            </a:r>
            <a:r>
              <a:rPr lang="bs-Latn-BA" sz="2000" dirty="0" smtClean="0"/>
              <a:t>voda </a:t>
            </a:r>
            <a:r>
              <a:rPr lang="bs-Latn-BA" sz="2000" dirty="0"/>
              <a:t>izvršena na osnovu rezultata ispitivanja 1985 i 1986. godine, 2009. i 2010. godine.</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8"/>
            <a:ext cx="3887748" cy="3356878"/>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140968"/>
            <a:ext cx="3806850" cy="3356878"/>
          </a:xfrm>
          <a:prstGeom prst="rect">
            <a:avLst/>
          </a:prstGeom>
          <a:noFill/>
          <a:ln>
            <a:noFill/>
          </a:ln>
        </p:spPr>
      </p:pic>
      <p:sp>
        <p:nvSpPr>
          <p:cNvPr id="6" name="Rectangle 5"/>
          <p:cNvSpPr/>
          <p:nvPr/>
        </p:nvSpPr>
        <p:spPr>
          <a:xfrm>
            <a:off x="886721" y="2636912"/>
            <a:ext cx="7776864" cy="369332"/>
          </a:xfrm>
          <a:prstGeom prst="rect">
            <a:avLst/>
          </a:prstGeom>
        </p:spPr>
        <p:txBody>
          <a:bodyPr wrap="square">
            <a:spAutoFit/>
          </a:bodyPr>
          <a:lstStyle/>
          <a:p>
            <a:r>
              <a:rPr lang="bs-Latn-BA" dirty="0"/>
              <a:t>Rezultati ispitivanja kvaliteta vode na izvorištu januar-februar 2010.godina</a:t>
            </a:r>
          </a:p>
        </p:txBody>
      </p:sp>
    </p:spTree>
    <p:extLst>
      <p:ext uri="{BB962C8B-B14F-4D97-AF65-F5344CB8AC3E}">
        <p14:creationId xmlns:p14="http://schemas.microsoft.com/office/powerpoint/2010/main" val="9166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76064"/>
          </a:xfrm>
        </p:spPr>
        <p:txBody>
          <a:bodyPr>
            <a:normAutofit fontScale="90000"/>
          </a:bodyPr>
          <a:lstStyle/>
          <a:p>
            <a:r>
              <a:rPr lang="bs-Latn-BA" sz="3600" b="1" dirty="0"/>
              <a:t>Zakonski </a:t>
            </a:r>
            <a:r>
              <a:rPr lang="bs-Latn-BA" sz="3600" b="1" dirty="0" smtClean="0"/>
              <a:t>okvir</a:t>
            </a:r>
            <a:endParaRPr lang="bs-Latn-BA" sz="3600" dirty="0"/>
          </a:p>
        </p:txBody>
      </p:sp>
      <p:sp>
        <p:nvSpPr>
          <p:cNvPr id="3" name="Content Placeholder 2"/>
          <p:cNvSpPr>
            <a:spLocks noGrp="1"/>
          </p:cNvSpPr>
          <p:nvPr>
            <p:ph idx="1"/>
          </p:nvPr>
        </p:nvSpPr>
        <p:spPr>
          <a:xfrm>
            <a:off x="457200" y="1556792"/>
            <a:ext cx="8229600" cy="4767808"/>
          </a:xfrm>
        </p:spPr>
        <p:txBody>
          <a:bodyPr>
            <a:normAutofit/>
          </a:bodyPr>
          <a:lstStyle/>
          <a:p>
            <a:r>
              <a:rPr lang="bs-Latn-BA" sz="2000" dirty="0"/>
              <a:t>Pravna osnova za utvrđivanje zaštite izvorišta koja se koriste za javno snabdijevanje pitkom vodom data je u članu 66. Zakona o vodama FBIH</a:t>
            </a:r>
            <a:r>
              <a:rPr lang="bs-Latn-BA" sz="2000" dirty="0" smtClean="0"/>
              <a:t>.</a:t>
            </a:r>
          </a:p>
          <a:p>
            <a:r>
              <a:rPr lang="bs-Latn-BA" sz="2000" dirty="0"/>
              <a:t>Bliže odredbe u vezi zaštite izvorišta definira važeći Pravilnik o načinu utvrđivanja uslova za određivanje zona sanitarne zaštite i zaštitnih mjera za izvorišta vode za javno vodosnabdjevanje stanovništva (Sl. novine FBiH br. 88 od 17.10.2012. god.).</a:t>
            </a:r>
            <a:endParaRPr lang="bs-Latn-BA" sz="2000" i="1" dirty="0"/>
          </a:p>
          <a:p>
            <a:r>
              <a:rPr lang="bs-Latn-BA" sz="2000" dirty="0"/>
              <a:t>Pravilnik o zaštitnim zonama utvrdio je poseban pristup kod rješavanja zaštite za ovu vrstu izvorišta, odnosno utvrđivanje četiri zone sanitarne zaštite</a:t>
            </a:r>
            <a:r>
              <a:rPr lang="bs-Latn-BA" sz="2000" dirty="0" smtClean="0"/>
              <a:t>:</a:t>
            </a:r>
            <a:r>
              <a:rPr lang="bs-Latn-BA" sz="2000" dirty="0"/>
              <a:t> </a:t>
            </a:r>
            <a:endParaRPr lang="bs-Latn-BA" sz="2000" i="1" dirty="0"/>
          </a:p>
          <a:p>
            <a:r>
              <a:rPr lang="bs-Latn-BA" sz="2000" dirty="0"/>
              <a:t>a. I. zaštitna zona (zona sa najstrožijim zabranama i ograničenjima)</a:t>
            </a:r>
            <a:endParaRPr lang="bs-Latn-BA" sz="2000" i="1" dirty="0"/>
          </a:p>
          <a:p>
            <a:r>
              <a:rPr lang="bs-Latn-BA" sz="2000" dirty="0"/>
              <a:t>b. II. zaštitna zona (zona sa strogim zabranama i ograničenjima)</a:t>
            </a:r>
            <a:endParaRPr lang="bs-Latn-BA" sz="2000" i="1" dirty="0"/>
          </a:p>
          <a:p>
            <a:r>
              <a:rPr lang="bs-Latn-BA" sz="2000" dirty="0"/>
              <a:t>c. III. zaštitna zona (zona sa umjerenim zabranam i ograničenjima)</a:t>
            </a:r>
            <a:endParaRPr lang="bs-Latn-BA" sz="2000" i="1" dirty="0"/>
          </a:p>
          <a:p>
            <a:r>
              <a:rPr lang="bs-Latn-BA" sz="2000" dirty="0"/>
              <a:t>d. IV. zaštitna zona (zona sa preventivnim zabranama i ograničenjima)</a:t>
            </a:r>
            <a:endParaRPr lang="bs-Latn-BA" sz="2000" i="1" dirty="0"/>
          </a:p>
          <a:p>
            <a:endParaRPr lang="bs-Latn-BA" sz="2000" dirty="0"/>
          </a:p>
        </p:txBody>
      </p:sp>
    </p:spTree>
    <p:extLst>
      <p:ext uri="{BB962C8B-B14F-4D97-AF65-F5344CB8AC3E}">
        <p14:creationId xmlns:p14="http://schemas.microsoft.com/office/powerpoint/2010/main" val="33192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lstStyle/>
          <a:p>
            <a:r>
              <a:rPr lang="bs-Latn-BA" sz="2000" dirty="0"/>
              <a:t>Uspostavljanje zona sanitarne zaštite i zaštitnih mjera vrši se u cilju zabrane ili ograničenja pojedinih ljudskih aktivnosti, koje mogu ugroziti kvantitativne i  kvalitativne karakteristike izvorišta ili čak njegovu dalju egzistenciju.</a:t>
            </a:r>
            <a:endParaRPr lang="bs-Latn-BA" sz="2000" i="1" dirty="0"/>
          </a:p>
          <a:p>
            <a:endParaRPr lang="bs-Latn-B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6856" y="2060848"/>
            <a:ext cx="6090285" cy="3484880"/>
          </a:xfrm>
          <a:prstGeom prst="rect">
            <a:avLst/>
          </a:prstGeom>
          <a:noFill/>
          <a:ln>
            <a:noFill/>
          </a:ln>
        </p:spPr>
      </p:pic>
      <p:sp>
        <p:nvSpPr>
          <p:cNvPr id="5" name="Rectangle 4"/>
          <p:cNvSpPr/>
          <p:nvPr/>
        </p:nvSpPr>
        <p:spPr>
          <a:xfrm>
            <a:off x="2843808" y="5661248"/>
            <a:ext cx="3663441" cy="369332"/>
          </a:xfrm>
          <a:prstGeom prst="rect">
            <a:avLst/>
          </a:prstGeom>
        </p:spPr>
        <p:txBody>
          <a:bodyPr wrap="square">
            <a:spAutoFit/>
          </a:bodyPr>
          <a:lstStyle/>
          <a:p>
            <a:r>
              <a:rPr lang="bs-Latn-BA" dirty="0"/>
              <a:t>Zaštitne zone izvorišta Plava voda</a:t>
            </a:r>
          </a:p>
        </p:txBody>
      </p:sp>
    </p:spTree>
    <p:extLst>
      <p:ext uri="{BB962C8B-B14F-4D97-AF65-F5344CB8AC3E}">
        <p14:creationId xmlns:p14="http://schemas.microsoft.com/office/powerpoint/2010/main" val="26453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360040"/>
          </a:xfrm>
        </p:spPr>
        <p:txBody>
          <a:bodyPr>
            <a:normAutofit fontScale="90000"/>
          </a:bodyPr>
          <a:lstStyle/>
          <a:p>
            <a:r>
              <a:rPr lang="bs-Latn-BA" sz="2400" b="1" dirty="0"/>
              <a:t>I zaštitna zona (zona sa najstrožijim zabranama i ograničenjima)</a:t>
            </a:r>
            <a:endParaRPr lang="bs-Latn-BA" sz="2400" dirty="0"/>
          </a:p>
        </p:txBody>
      </p:sp>
      <p:sp>
        <p:nvSpPr>
          <p:cNvPr id="3" name="Content Placeholder 2"/>
          <p:cNvSpPr>
            <a:spLocks noGrp="1"/>
          </p:cNvSpPr>
          <p:nvPr>
            <p:ph idx="1"/>
          </p:nvPr>
        </p:nvSpPr>
        <p:spPr>
          <a:xfrm>
            <a:off x="457200" y="1484784"/>
            <a:ext cx="8363272" cy="4839816"/>
          </a:xfrm>
        </p:spPr>
        <p:txBody>
          <a:bodyPr>
            <a:normAutofit/>
          </a:bodyPr>
          <a:lstStyle/>
          <a:p>
            <a:r>
              <a:rPr lang="bs-Latn-BA" sz="2000" dirty="0"/>
              <a:t>Kako bi se spriječio neovlašten ulazak na područje I zaštitne zone i osigurala najstrožija kontrola ovoga prostora, propisuje se da se I zaštitna zona mora na odgovarajući način ograditi, kako bi se spriječio pristup neovlaštenih osoba</a:t>
            </a:r>
            <a:r>
              <a:rPr lang="bs-Latn-BA" sz="2000" dirty="0" smtClean="0"/>
              <a:t>.</a:t>
            </a:r>
          </a:p>
          <a:p>
            <a:endParaRPr lang="bs-Latn-BA" sz="2000" i="1" dirty="0"/>
          </a:p>
          <a:p>
            <a:r>
              <a:rPr lang="bs-Latn-BA" sz="2000" dirty="0"/>
              <a:t>Ukupna površina I zaštitne zone oko izvorišta Plava voda iznosi 2,08 ha, a obim 643 m.</a:t>
            </a:r>
            <a:endParaRPr lang="bs-Latn-BA" sz="2000" i="1" dirty="0"/>
          </a:p>
          <a:p>
            <a:endParaRPr lang="bs-Latn-BA" sz="2000" i="1" dirty="0" smtClean="0"/>
          </a:p>
          <a:p>
            <a:r>
              <a:rPr lang="bs-Latn-BA" sz="2000" dirty="0"/>
              <a:t>Pored postojećih objekata, u I zaštitnoj zoni, mogu se, uz primjenu</a:t>
            </a:r>
            <a:endParaRPr lang="bs-Latn-BA" sz="2000" i="1" dirty="0"/>
          </a:p>
          <a:p>
            <a:pPr marL="0" indent="0">
              <a:buNone/>
            </a:pPr>
            <a:r>
              <a:rPr lang="bs-Latn-BA" sz="2000" dirty="0" smtClean="0"/>
              <a:t>     propisanih </a:t>
            </a:r>
            <a:r>
              <a:rPr lang="bs-Latn-BA" sz="2000" dirty="0"/>
              <a:t>mjera zaštite, graditi ili nalaziti i drugi vodoprivredni </a:t>
            </a:r>
            <a:endParaRPr lang="bs-Latn-BA" sz="2000" dirty="0" smtClean="0"/>
          </a:p>
          <a:p>
            <a:pPr marL="0" indent="0">
              <a:buNone/>
            </a:pPr>
            <a:r>
              <a:rPr lang="bs-Latn-BA" sz="2000" dirty="0" smtClean="0"/>
              <a:t>     objekti</a:t>
            </a:r>
            <a:r>
              <a:rPr lang="bs-Latn-BA" sz="2000" dirty="0"/>
              <a:t>, kao </a:t>
            </a:r>
            <a:r>
              <a:rPr lang="bs-Latn-BA" sz="2000" dirty="0" smtClean="0"/>
              <a:t>što su </a:t>
            </a:r>
            <a:r>
              <a:rPr lang="bs-Latn-BA" sz="2000" dirty="0"/>
              <a:t>vodozahvatni objekti, rezervoari, pumpne stanice, </a:t>
            </a:r>
            <a:endParaRPr lang="bs-Latn-BA" sz="2000" dirty="0" smtClean="0"/>
          </a:p>
          <a:p>
            <a:pPr marL="0" indent="0">
              <a:buNone/>
            </a:pPr>
            <a:r>
              <a:rPr lang="bs-Latn-BA" sz="2000" dirty="0" smtClean="0"/>
              <a:t>     trafo-stanice, administrativni </a:t>
            </a:r>
            <a:r>
              <a:rPr lang="bs-Latn-BA" sz="2000" dirty="0"/>
              <a:t>objekti, prilazni i unutrašnji putevi i </a:t>
            </a:r>
            <a:r>
              <a:rPr lang="bs-Latn-BA" sz="2000" dirty="0" smtClean="0"/>
              <a:t>drugi</a:t>
            </a:r>
          </a:p>
          <a:p>
            <a:pPr marL="0" indent="0">
              <a:buNone/>
            </a:pPr>
            <a:r>
              <a:rPr lang="bs-Latn-BA" sz="2000" dirty="0"/>
              <a:t> </a:t>
            </a:r>
            <a:r>
              <a:rPr lang="bs-Latn-BA" sz="2000" dirty="0" smtClean="0"/>
              <a:t>    objekti </a:t>
            </a:r>
            <a:r>
              <a:rPr lang="bs-Latn-BA" sz="2000" dirty="0"/>
              <a:t>koji </a:t>
            </a:r>
            <a:r>
              <a:rPr lang="bs-Latn-BA" sz="2000" dirty="0" smtClean="0"/>
              <a:t>su neophodni </a:t>
            </a:r>
            <a:r>
              <a:rPr lang="bs-Latn-BA" sz="2000" dirty="0"/>
              <a:t>za rad sistema za </a:t>
            </a:r>
            <a:r>
              <a:rPr lang="bs-Latn-BA" sz="2000" dirty="0" smtClean="0"/>
              <a:t>vodosnabdijevanje.</a:t>
            </a:r>
            <a:endParaRPr lang="bs-Latn-BA" sz="2000" i="1" dirty="0"/>
          </a:p>
        </p:txBody>
      </p:sp>
    </p:spTree>
    <p:extLst>
      <p:ext uri="{BB962C8B-B14F-4D97-AF65-F5344CB8AC3E}">
        <p14:creationId xmlns:p14="http://schemas.microsoft.com/office/powerpoint/2010/main" val="34101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341</TotalTime>
  <Words>868</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ELABORAT ZAŠTITE IZVORIŠTA PLAVA VODA</vt:lpstr>
      <vt:lpstr>PowerPoint Presentation</vt:lpstr>
      <vt:lpstr>PowerPoint Presentation</vt:lpstr>
      <vt:lpstr>PowerPoint Presentation</vt:lpstr>
      <vt:lpstr>KVANTITATIVNE KARAKTERISTIKE VODA NA IZVORIŠTU U TOKU HIDROLOŠKOG CIKLUSA</vt:lpstr>
      <vt:lpstr>KVALITATIVNE KARAKTERISTIKE VODA NA IZVORIŠTU U TOKU HIDROLOŠKOG CIKLUSA</vt:lpstr>
      <vt:lpstr>Zakonski okvir</vt:lpstr>
      <vt:lpstr>PowerPoint Presentation</vt:lpstr>
      <vt:lpstr>I zaštitna zona (zona sa najstrožijim zabranama i ograničenjima)</vt:lpstr>
      <vt:lpstr>II zaštitna zona (zona sa strogim zabranama i ograničenjima)</vt:lpstr>
      <vt:lpstr>III zaštitna zona (zona sa umjerenim zabranama i ograničenjima)</vt:lpstr>
      <vt:lpstr>IV zaštitna zona (zona sa preventivnim zabranama i ograničenjima)</vt:lpstr>
      <vt:lpstr>PROCJENA TROŠKOVA PROVOĐENJA ODLUKE</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ELABORAT ZAŠTITE IZVORIŠTA PLAVA VODA</dc:title>
  <dc:creator>Home Basic</dc:creator>
  <cp:lastModifiedBy>User</cp:lastModifiedBy>
  <cp:revision>21</cp:revision>
  <cp:lastPrinted>2014-04-08T11:30:52Z</cp:lastPrinted>
  <dcterms:created xsi:type="dcterms:W3CDTF">2014-04-08T06:57:03Z</dcterms:created>
  <dcterms:modified xsi:type="dcterms:W3CDTF">2014-04-08T20:05:41Z</dcterms:modified>
</cp:coreProperties>
</file>