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85" r:id="rId18"/>
    <p:sldId id="275" r:id="rId19"/>
    <p:sldId id="277" r:id="rId20"/>
    <p:sldId id="286" r:id="rId21"/>
    <p:sldId id="278" r:id="rId22"/>
    <p:sldId id="279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16055DF-339B-44F1-8801-A16FC2A3A402}" type="datetimeFigureOut">
              <a:rPr lang="hr-HR" smtClean="0"/>
              <a:pPr/>
              <a:t>22.04.2015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182A48-4F71-49B7-AF99-1D26364AF837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ut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296143"/>
          </a:xfrm>
        </p:spPr>
        <p:txBody>
          <a:bodyPr>
            <a:noAutofit/>
          </a:bodyPr>
          <a:lstStyle/>
          <a:p>
            <a:r>
              <a:rPr lang="hr-HR" sz="3600" b="1" dirty="0" smtClean="0"/>
              <a:t>OSNOV ZA IZRADU </a:t>
            </a:r>
            <a:br>
              <a:rPr lang="hr-HR" sz="3600" b="1" dirty="0" smtClean="0"/>
            </a:br>
            <a:r>
              <a:rPr lang="hr-HR" sz="3600" b="1" dirty="0" smtClean="0"/>
              <a:t>Strategije razvoja općine Travnik 2016-2020.godina</a:t>
            </a:r>
            <a:endParaRPr lang="hr-HR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Odluka Općinskog vijeća broj:01-1-01-3-3-105/2015 od 09.03.2015.g.</a:t>
            </a:r>
            <a:endParaRPr lang="hr-H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Obrazovne  ustanove:</a:t>
            </a:r>
          </a:p>
          <a:p>
            <a:r>
              <a:rPr lang="hr-HR" dirty="0" smtClean="0"/>
              <a:t>Osnovne i srednje škole</a:t>
            </a:r>
          </a:p>
          <a:p>
            <a:r>
              <a:rPr lang="hr-HR" dirty="0" smtClean="0"/>
              <a:t>Univerziteti</a:t>
            </a:r>
          </a:p>
          <a:p>
            <a:r>
              <a:rPr lang="hr-HR" dirty="0" smtClean="0"/>
              <a:t>Mogućnost dopunskog obrazovanja</a:t>
            </a:r>
          </a:p>
          <a:p>
            <a:r>
              <a:rPr lang="hr-HR" dirty="0" smtClean="0"/>
              <a:t>Neformalno obrazovanje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Turistički i sportsko-rekreativni uslovi:</a:t>
            </a:r>
          </a:p>
          <a:p>
            <a:r>
              <a:rPr lang="hr-HR" dirty="0" smtClean="0"/>
              <a:t>Postoje uslovi za razvoj različitih vidova turizma (zimski, ljetni, seoski, kongresni, sportski, lovni, ribolovni, rekreativni)</a:t>
            </a:r>
          </a:p>
          <a:p>
            <a:r>
              <a:rPr lang="hr-HR" dirty="0" smtClean="0"/>
              <a:t>Postojanje smještajnih objekata sa raznovrsnom ugostiteljskom ponudom 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Kulturne ustanove:</a:t>
            </a:r>
          </a:p>
          <a:p>
            <a:r>
              <a:rPr lang="hr-HR" dirty="0" smtClean="0"/>
              <a:t>Javne ustanove iz oblasti kulture (Muzej, Biblioteka, Centar za kulturu, HKC)</a:t>
            </a:r>
          </a:p>
          <a:p>
            <a:r>
              <a:rPr lang="hr-HR" dirty="0" smtClean="0"/>
              <a:t>Bogato i raznoliko kulturno-istorijsko nasljeđe</a:t>
            </a:r>
          </a:p>
          <a:p>
            <a:r>
              <a:rPr lang="hr-HR" dirty="0" smtClean="0"/>
              <a:t>Nevladine organizacije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hr-HR" dirty="0" smtClean="0"/>
          </a:p>
          <a:p>
            <a:r>
              <a:rPr lang="hr-HR" dirty="0" smtClean="0"/>
              <a:t>Nedovoljno izgrađena infrastruktura</a:t>
            </a:r>
          </a:p>
          <a:p>
            <a:r>
              <a:rPr lang="hr-HR" dirty="0" smtClean="0"/>
              <a:t>Prometne komunikacije u slabo održavanom stanju </a:t>
            </a:r>
          </a:p>
          <a:p>
            <a:r>
              <a:rPr lang="hr-HR" dirty="0" smtClean="0"/>
              <a:t>U pojedinim dijelovima općine nekontrolisano vodosnabdijevanje</a:t>
            </a:r>
          </a:p>
          <a:p>
            <a:r>
              <a:rPr lang="hr-HR" dirty="0" smtClean="0"/>
              <a:t>Nepostojanje prečistaća otpadnih voda</a:t>
            </a:r>
          </a:p>
          <a:p>
            <a:r>
              <a:rPr lang="hr-HR" dirty="0" smtClean="0"/>
              <a:t>Neadekvatna i neekonomična javna rasvjeta na području općine</a:t>
            </a:r>
          </a:p>
          <a:p>
            <a:r>
              <a:rPr lang="hr-HR" dirty="0" smtClean="0"/>
              <a:t>Neukljućenost svih pravnih i fizičkih lica sa područja općine u sistem komunalnih preduzeća</a:t>
            </a:r>
          </a:p>
          <a:p>
            <a:r>
              <a:rPr lang="hr-HR" dirty="0" smtClean="0"/>
              <a:t>Nedostatak parking prostora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SLABOSTI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sz="2800" dirty="0" smtClean="0"/>
              <a:t>Nedovoljno efikasna lokalna uprava i samouprava:</a:t>
            </a:r>
          </a:p>
          <a:p>
            <a:r>
              <a:rPr lang="hr-HR" sz="2800" dirty="0" smtClean="0"/>
              <a:t>Sporo provođenje razvojnih planova i programa</a:t>
            </a:r>
          </a:p>
          <a:p>
            <a:r>
              <a:rPr lang="hr-HR" sz="2800" dirty="0" smtClean="0"/>
              <a:t>Nedovoljno kvalitetna razmjena informacija</a:t>
            </a:r>
          </a:p>
          <a:p>
            <a:r>
              <a:rPr lang="hr-HR" sz="2800" dirty="0" smtClean="0"/>
              <a:t>Sporo donošenje strateških odluka i provođenje ključnih aktivnosti (nerješeni imovinsko-pravni odnosi, nepostojanje sektorskih strateških dokumenata)</a:t>
            </a:r>
          </a:p>
          <a:p>
            <a:r>
              <a:rPr lang="hr-HR" sz="2800" dirty="0" smtClean="0"/>
              <a:t>Usporavanje razvoja zbog neiplementiranosti projekata viših nivoa vlasti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SLABOSTI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hr-HR" sz="2800" dirty="0" smtClean="0"/>
              <a:t>Nedostatak pozitivne poduzetničke klime:</a:t>
            </a:r>
          </a:p>
          <a:p>
            <a:r>
              <a:rPr lang="hr-HR" dirty="0" smtClean="0"/>
              <a:t>Samo 15% površine općine Travnik do nadmorske visine 700 m pogodne za industrijski razvoj (veći dio već izrađen)</a:t>
            </a:r>
          </a:p>
          <a:p>
            <a:r>
              <a:rPr lang="hr-HR" dirty="0" smtClean="0"/>
              <a:t>Nedostatak industrijskih zona</a:t>
            </a:r>
          </a:p>
          <a:p>
            <a:r>
              <a:rPr lang="hr-HR" dirty="0" smtClean="0"/>
              <a:t>Neplanska gradnja</a:t>
            </a:r>
          </a:p>
          <a:p>
            <a:r>
              <a:rPr lang="hr-HR" dirty="0" smtClean="0"/>
              <a:t>Nerješeni imovinsko-pravni odnosi</a:t>
            </a:r>
          </a:p>
          <a:p>
            <a:r>
              <a:rPr lang="hr-HR" dirty="0" smtClean="0"/>
              <a:t>Neadekvatna regulativa za sigurnost poslovnog ambijenta</a:t>
            </a:r>
          </a:p>
          <a:p>
            <a:r>
              <a:rPr lang="hr-HR" dirty="0" smtClean="0"/>
              <a:t>Siva ekonomija</a:t>
            </a:r>
          </a:p>
          <a:p>
            <a:endParaRPr lang="hr-HR" sz="2800" dirty="0" smtClean="0"/>
          </a:p>
          <a:p>
            <a:endParaRPr lang="hr-HR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SLABOSTI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Nedostatak velikih investicijskih projekata koji će generisati ukupan razvoj</a:t>
            </a:r>
          </a:p>
          <a:p>
            <a:r>
              <a:rPr lang="hr-HR" sz="2800" dirty="0" smtClean="0"/>
              <a:t>Nepostojanje općinske Turističke zajednice za područje općine Travnik</a:t>
            </a:r>
          </a:p>
          <a:p>
            <a:r>
              <a:rPr lang="hr-HR" sz="2800" dirty="0" smtClean="0"/>
              <a:t>Nedovoljna saradnja privrednih subjekata i škola</a:t>
            </a:r>
          </a:p>
          <a:p>
            <a:r>
              <a:rPr lang="hr-HR" sz="2800" dirty="0" smtClean="0"/>
              <a:t>Usitnjeni poljoprivredni posjedi</a:t>
            </a:r>
          </a:p>
          <a:p>
            <a:r>
              <a:rPr lang="hr-HR" sz="2800" dirty="0" smtClean="0"/>
              <a:t>Nizak nivo finalizacije prizvoda iz lokalnih izvora</a:t>
            </a:r>
          </a:p>
          <a:p>
            <a:pPr>
              <a:buNone/>
            </a:pPr>
            <a:endParaRPr lang="hr-HR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SLABOSTI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3500" dirty="0" smtClean="0"/>
              <a:t>Nedovoljna promocija općine i njenih kapaciteta</a:t>
            </a:r>
          </a:p>
          <a:p>
            <a:r>
              <a:rPr lang="hr-HR" sz="3500" dirty="0" smtClean="0"/>
              <a:t>Neadekvatno upravljanje otpadom</a:t>
            </a:r>
          </a:p>
          <a:p>
            <a:r>
              <a:rPr lang="hr-HR" sz="3500" dirty="0" smtClean="0"/>
              <a:t>Niska ekološka svijest građana</a:t>
            </a:r>
          </a:p>
          <a:p>
            <a:r>
              <a:rPr lang="hr-HR" sz="3500" dirty="0" smtClean="0"/>
              <a:t>Nepostojanje visokokategoriziranih hotelskih kapaciteta u urbanom dijelu općine</a:t>
            </a:r>
          </a:p>
          <a:p>
            <a:r>
              <a:rPr lang="hr-HR" sz="3500" dirty="0" smtClean="0"/>
              <a:t>Nedovoljno iskorišteni turistički kapaciteti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SLABOSTI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sz="2800" dirty="0" smtClean="0"/>
              <a:t>Visoka stopa nezaposlenosti</a:t>
            </a:r>
          </a:p>
          <a:p>
            <a:r>
              <a:rPr lang="hr-HR" sz="2800" dirty="0" smtClean="0"/>
              <a:t>Manjak savremenih poslovnih ideja i programa</a:t>
            </a:r>
          </a:p>
          <a:p>
            <a:r>
              <a:rPr lang="hr-HR" sz="2800" dirty="0" smtClean="0"/>
              <a:t>Neobnovljen i neodržavan dio građevinskih objekata što znatno utiće na turističku atraktivnost pojednih naselja</a:t>
            </a:r>
          </a:p>
          <a:p>
            <a:r>
              <a:rPr lang="hr-HR" sz="2800" dirty="0" smtClean="0"/>
              <a:t>Nedovoljna ulaganja u istraživanje i razvoj</a:t>
            </a:r>
          </a:p>
          <a:p>
            <a:r>
              <a:rPr lang="hr-HR" sz="2800" dirty="0" smtClean="0"/>
              <a:t>Neplanska poljoprivredna proizvodnja</a:t>
            </a:r>
          </a:p>
          <a:p>
            <a:endParaRPr lang="hr-HR" sz="2800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SLABOSTI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Potenciranje raznih reformi u BiH i F BiH povećava šanse za lokalne promjene</a:t>
            </a:r>
          </a:p>
          <a:p>
            <a:r>
              <a:rPr lang="hr-HR" sz="2800" dirty="0" smtClean="0"/>
              <a:t>Ekološka proizvodnja</a:t>
            </a:r>
          </a:p>
          <a:p>
            <a:r>
              <a:rPr lang="hr-HR" sz="2800" dirty="0" smtClean="0"/>
              <a:t>Obnovljivi izvori energije</a:t>
            </a:r>
          </a:p>
          <a:p>
            <a:r>
              <a:rPr lang="hr-HR" sz="2800" dirty="0" smtClean="0"/>
              <a:t>Projekti viših nivoa vlasti (brza cesta, gasovod)</a:t>
            </a:r>
          </a:p>
          <a:p>
            <a:r>
              <a:rPr lang="hr-HR" sz="2800" dirty="0" smtClean="0"/>
              <a:t>Povoljna klima i nezagađen okoliš</a:t>
            </a:r>
          </a:p>
          <a:p>
            <a:r>
              <a:rPr lang="hr-HR" sz="2800" dirty="0" smtClean="0"/>
              <a:t>Razvoj Travnika kao obrazovnog centra</a:t>
            </a:r>
          </a:p>
          <a:p>
            <a:endParaRPr lang="hr-HR" sz="2800" dirty="0" smtClean="0"/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MOGUĆNOSTI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Komisija za planiranje pćinskog razvoja imenovana Odlukom OV-a Travnik broj:OV-01-1-01-3-3-70/13 od 20.02.2013. i broj:01-1-01-3-3-322/14 od 09.09.2014.g.</a:t>
            </a:r>
          </a:p>
          <a:p>
            <a:r>
              <a:rPr lang="hr-HR" dirty="0" smtClean="0"/>
              <a:t>Broj članova KPOR-a je ukupno 13</a:t>
            </a:r>
          </a:p>
          <a:p>
            <a:r>
              <a:rPr lang="hr-HR" dirty="0" smtClean="0"/>
              <a:t>Upravna grupa KPOR-a broji ukupno 5 članova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NOSIOCI</a:t>
            </a:r>
            <a:br>
              <a:rPr lang="hr-HR" dirty="0" smtClean="0"/>
            </a:br>
            <a:r>
              <a:rPr lang="hr-HR" dirty="0" smtClean="0"/>
              <a:t>izrade Strategije razvoja općine Travnik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z="2800" dirty="0" smtClean="0"/>
          </a:p>
          <a:p>
            <a:r>
              <a:rPr lang="hr-HR" sz="2800" dirty="0" smtClean="0"/>
              <a:t>Obnova i zaštita kulturno-istorijske baštine</a:t>
            </a:r>
          </a:p>
          <a:p>
            <a:r>
              <a:rPr lang="hr-HR" sz="2800" dirty="0" smtClean="0"/>
              <a:t>Koncentracija privrede i servisnih usluga</a:t>
            </a:r>
          </a:p>
          <a:p>
            <a:r>
              <a:rPr lang="hr-HR" sz="2800" dirty="0" smtClean="0"/>
              <a:t>Velik broj nevladinih organizacija</a:t>
            </a:r>
          </a:p>
          <a:p>
            <a:r>
              <a:rPr lang="hr-HR" sz="2800" dirty="0" smtClean="0"/>
              <a:t>Fondovi viših nivoa vlasti</a:t>
            </a:r>
          </a:p>
          <a:p>
            <a:r>
              <a:rPr lang="hr-HR" sz="2800" dirty="0" smtClean="0"/>
              <a:t>Postojanje pravnog osnova za javno-privatno partnerstvo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MOGUĆNOSTI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Razvoj telekomunikacijske infrastrukture i interneta</a:t>
            </a:r>
          </a:p>
          <a:p>
            <a:r>
              <a:rPr lang="hr-HR" dirty="0" smtClean="0"/>
              <a:t>Postojanje Master plana razvoja turizma Vlašića</a:t>
            </a:r>
          </a:p>
          <a:p>
            <a:r>
              <a:rPr lang="hr-HR" dirty="0" smtClean="0"/>
              <a:t>Partnerstva sa drugim gradovima u zemlji i inostranstvu</a:t>
            </a:r>
          </a:p>
          <a:p>
            <a:r>
              <a:rPr lang="hr-HR" dirty="0" smtClean="0"/>
              <a:t>Urađena Studija javne rasvjete na području općine Travnik</a:t>
            </a:r>
          </a:p>
          <a:p>
            <a:r>
              <a:rPr lang="hr-HR" dirty="0" smtClean="0"/>
              <a:t>Izgradnja regionalnog vodovoda Plava voda</a:t>
            </a:r>
          </a:p>
          <a:p>
            <a:r>
              <a:rPr lang="hr-HR" dirty="0" smtClean="0"/>
              <a:t>Spremnost države i stranih donatora na financiranje procesa deminiranja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MOGUĆNOSTI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800" dirty="0" smtClean="0"/>
          </a:p>
          <a:p>
            <a:r>
              <a:rPr lang="hr-HR" sz="2800" dirty="0" smtClean="0"/>
              <a:t>Izloženost elementarnim nepogodama (poplave, požari, ljetne i zimske temperature)</a:t>
            </a:r>
          </a:p>
          <a:p>
            <a:r>
              <a:rPr lang="hr-HR" sz="2800" dirty="0" smtClean="0"/>
              <a:t>Neadekvatna zaštita od poplava</a:t>
            </a:r>
          </a:p>
          <a:p>
            <a:r>
              <a:rPr lang="hr-HR" sz="2800" dirty="0" smtClean="0"/>
              <a:t>Kriminal i narkomanija</a:t>
            </a:r>
          </a:p>
          <a:p>
            <a:r>
              <a:rPr lang="hr-HR" sz="2800" dirty="0" smtClean="0"/>
              <a:t>Emigracija mladih i obrazovanih lica</a:t>
            </a:r>
          </a:p>
          <a:p>
            <a:r>
              <a:rPr lang="hr-HR" sz="2800" dirty="0" smtClean="0"/>
              <a:t>Loša privatizacija</a:t>
            </a:r>
          </a:p>
          <a:p>
            <a:r>
              <a:rPr lang="hr-HR" sz="2800" dirty="0" smtClean="0"/>
              <a:t>Neusklađenost katastra sa evidencijom u ZK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PRIJETNJE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Visok nivo korupcije</a:t>
            </a:r>
          </a:p>
          <a:p>
            <a:r>
              <a:rPr lang="hr-HR" dirty="0" smtClean="0"/>
              <a:t>Neefikasno sudstvo</a:t>
            </a:r>
          </a:p>
          <a:p>
            <a:r>
              <a:rPr lang="hr-HR" dirty="0" smtClean="0"/>
              <a:t>Pravna nesigurnost</a:t>
            </a:r>
          </a:p>
          <a:p>
            <a:r>
              <a:rPr lang="hr-HR" dirty="0" smtClean="0"/>
              <a:t>Nepostojanje investicijskih fondova</a:t>
            </a:r>
          </a:p>
          <a:p>
            <a:r>
              <a:rPr lang="hr-HR" dirty="0" smtClean="0"/>
              <a:t>Nedovoljno poticanje stvaranja brenda</a:t>
            </a:r>
          </a:p>
          <a:p>
            <a:r>
              <a:rPr lang="hr-HR" dirty="0" smtClean="0"/>
              <a:t>Nedovoljni poduzetnički poticaji, finansijski izvori</a:t>
            </a:r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PRIJETNJE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Ažuriranje SWOT analize</a:t>
            </a:r>
          </a:p>
          <a:p>
            <a:r>
              <a:rPr lang="hr-HR" dirty="0" smtClean="0"/>
              <a:t>Definisanje ciljeva razvoja, specifičnih ciljeva i mjera</a:t>
            </a:r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SLJEDEĆI KORACI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sz="4400" dirty="0" smtClean="0"/>
              <a:t>	SWOT analiza i izjava o Viziji konstatno trebaju Vaše sugestije i komentare za dopunu i doradu, a sve do trenutka konačnog usvajanja strateškog dokumenta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DOPUNA I DORADA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b="1" dirty="0" smtClean="0"/>
          </a:p>
          <a:p>
            <a:r>
              <a:rPr lang="hr-HR" b="1" dirty="0" smtClean="0"/>
              <a:t>Web stranica Općine Travnik:</a:t>
            </a:r>
          </a:p>
          <a:p>
            <a:r>
              <a:rPr lang="hr-HR" b="1" dirty="0" smtClean="0"/>
              <a:t>http://www.opcinatravnik.com.ba</a:t>
            </a:r>
          </a:p>
          <a:p>
            <a:pPr algn="ctr">
              <a:buNone/>
            </a:pPr>
            <a:endParaRPr lang="hr-HR" sz="4800" b="1" dirty="0" smtClean="0"/>
          </a:p>
          <a:p>
            <a:pPr algn="ctr">
              <a:buNone/>
            </a:pPr>
            <a:r>
              <a:rPr lang="hr-HR" sz="4800" b="1" dirty="0" smtClean="0"/>
              <a:t>HVALA NA PAŽNJI!</a:t>
            </a:r>
            <a:endParaRPr lang="hr-HR" sz="4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STRATEGIJA RAZVOJA OPĆINE TRAVNIK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hr-HR" dirty="0" smtClean="0"/>
              <a:t>	TRAVNIK </a:t>
            </a:r>
            <a:r>
              <a:rPr lang="hr-HR" dirty="0"/>
              <a:t>JE 2020.g. GRAD SA UNAPRIJEĐENIM KAPACITETIMA RAZVOJA, BAZIRANIM NA LJUDSKIM, PRIRODNIM I KULTURNO-ISTORIJSKIM RESURSIMA, REGIONALNI CENTAR OTVORENIH MOGUĆNOSTI ZA SVE VRSTE PODUZETNIŠTVA, SA PROSPERITETOM ORJENTISANIM PREMA EVROPSKIM VRIJEDNOSTIMA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VIZIJA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SNAGE</a:t>
            </a:r>
          </a:p>
          <a:p>
            <a:r>
              <a:rPr lang="hr-HR" dirty="0" smtClean="0"/>
              <a:t>MOGUĆNOSTI</a:t>
            </a:r>
          </a:p>
          <a:p>
            <a:r>
              <a:rPr lang="hr-HR" dirty="0" smtClean="0"/>
              <a:t>PRIJETNJE</a:t>
            </a:r>
          </a:p>
          <a:p>
            <a:r>
              <a:rPr lang="hr-HR" dirty="0" smtClean="0"/>
              <a:t>SLABOSTI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SWOT analiza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Geostrateški i prometni položaj:</a:t>
            </a:r>
          </a:p>
          <a:p>
            <a:r>
              <a:rPr lang="hr-HR" dirty="0" smtClean="0"/>
              <a:t>Središnji položaj u BiH</a:t>
            </a:r>
          </a:p>
          <a:p>
            <a:r>
              <a:rPr lang="hr-HR" dirty="0" smtClean="0"/>
              <a:t>Značajan položaj na dvjema vrlo važnim transferzalnim prodorima i na jednom longitudinalnom magistralnom pravcu</a:t>
            </a:r>
          </a:p>
          <a:p>
            <a:r>
              <a:rPr lang="hr-HR" dirty="0" smtClean="0"/>
              <a:t>Položaj na isturenom dijelu Balkana </a:t>
            </a:r>
          </a:p>
          <a:p>
            <a:r>
              <a:rPr lang="hr-HR" dirty="0" smtClean="0"/>
              <a:t>Relativna blizina aerodroma</a:t>
            </a:r>
          </a:p>
          <a:p>
            <a:r>
              <a:rPr lang="hr-HR" dirty="0" smtClean="0"/>
              <a:t>Blizina tržišta Hrvatske, Srbije, Crne gore, Makedonije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2800" dirty="0" smtClean="0"/>
              <a:t>Prirodni resursi:</a:t>
            </a:r>
          </a:p>
          <a:p>
            <a:r>
              <a:rPr lang="hr-HR" sz="2800" dirty="0" smtClean="0"/>
              <a:t>Bogati i raznoliki prirodni resursi</a:t>
            </a:r>
          </a:p>
          <a:p>
            <a:r>
              <a:rPr lang="hr-HR" sz="2800" dirty="0" smtClean="0"/>
              <a:t>Raznolik teren sa razlikama u nadmorskoj visini</a:t>
            </a:r>
          </a:p>
          <a:p>
            <a:r>
              <a:rPr lang="hr-HR" sz="2800" dirty="0" smtClean="0"/>
              <a:t>Povoljni klimatski uslovi za razvoj ekološke poljoprivredne proizvodnje (stočarstvo, vočarstvo, povrtlarstvo, pčelarstvo, ljekovito bilje i dr.)</a:t>
            </a:r>
          </a:p>
          <a:p>
            <a:r>
              <a:rPr lang="hr-HR" sz="2800" dirty="0" smtClean="0"/>
              <a:t>Šume, bogatstvo drvnog sortimenta</a:t>
            </a:r>
          </a:p>
          <a:p>
            <a:r>
              <a:rPr lang="hr-HR" sz="2800" dirty="0" smtClean="0"/>
              <a:t>Vodni resursi</a:t>
            </a:r>
          </a:p>
          <a:p>
            <a:r>
              <a:rPr lang="hr-HR" sz="2800" dirty="0" smtClean="0"/>
              <a:t>Mineralne sirovine (mrki ugalj, kamen i sl.)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Ljudski resursi:</a:t>
            </a:r>
          </a:p>
          <a:p>
            <a:r>
              <a:rPr lang="hr-HR" dirty="0" smtClean="0"/>
              <a:t>Ljudski potencijali - iskusna radna snaga u određenim područjima (tesktilna, obučarska i metalna proizvodnja, poljoprivreda, bankarstvo)</a:t>
            </a:r>
          </a:p>
          <a:p>
            <a:r>
              <a:rPr lang="hr-HR" dirty="0" smtClean="0"/>
              <a:t>Veliki broj mlade obrazovane populacije</a:t>
            </a:r>
            <a:endParaRPr lang="hr-HR" dirty="0"/>
          </a:p>
          <a:p>
            <a:r>
              <a:rPr lang="hr-HR" dirty="0" smtClean="0"/>
              <a:t>Građani općine Travnik u dijaspori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Privredni resursi:</a:t>
            </a:r>
          </a:p>
          <a:p>
            <a:r>
              <a:rPr lang="hr-HR" sz="2400" dirty="0" smtClean="0"/>
              <a:t>Postojeće i planirane industrijske zone</a:t>
            </a:r>
          </a:p>
          <a:p>
            <a:r>
              <a:rPr lang="hr-HR" sz="2400" dirty="0" smtClean="0"/>
              <a:t>Mogućnost razvoja poljoprivrede, obrtništva i poduzetništva u službi turizma</a:t>
            </a:r>
          </a:p>
          <a:p>
            <a:r>
              <a:rPr lang="hr-HR" sz="2400" dirty="0" smtClean="0"/>
              <a:t>Programi kreditiranja poduzetnika</a:t>
            </a:r>
          </a:p>
          <a:p>
            <a:r>
              <a:rPr lang="hr-HR" sz="2400" dirty="0" smtClean="0"/>
              <a:t>Organizovana podrška turizmu</a:t>
            </a:r>
            <a:endParaRPr lang="hr-HR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Infrastruktura:</a:t>
            </a:r>
          </a:p>
          <a:p>
            <a:r>
              <a:rPr lang="hr-HR" dirty="0" smtClean="0"/>
              <a:t>Postojanje osnovne infrastrukturne mreže (ceste, mostovi, vodovodi, elektro-energija, telekomunikacije)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SNAGE</a:t>
            </a:r>
            <a:endParaRPr lang="hr-H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396</TotalTime>
  <Words>719</Words>
  <Application>Microsoft Office PowerPoint</Application>
  <PresentationFormat>On-screen Show (4:3)</PresentationFormat>
  <Paragraphs>159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Concourse</vt:lpstr>
      <vt:lpstr>OSNOV ZA IZRADU  Strategije razvoja općine Travnik 2016-2020.godina</vt:lpstr>
      <vt:lpstr>NOSIOCI izrade Strategije razvoja općine Travnik</vt:lpstr>
      <vt:lpstr>VIZIJA</vt:lpstr>
      <vt:lpstr>SWOT analiza</vt:lpstr>
      <vt:lpstr>SNAGE</vt:lpstr>
      <vt:lpstr>SNAGE</vt:lpstr>
      <vt:lpstr>SNAGE</vt:lpstr>
      <vt:lpstr>SNAGE</vt:lpstr>
      <vt:lpstr>SNAGE</vt:lpstr>
      <vt:lpstr>SNAGE</vt:lpstr>
      <vt:lpstr>SNAGE</vt:lpstr>
      <vt:lpstr>SNAGE</vt:lpstr>
      <vt:lpstr>SLABOSTI</vt:lpstr>
      <vt:lpstr>SLABOSTI</vt:lpstr>
      <vt:lpstr>SLABOSTI</vt:lpstr>
      <vt:lpstr>SLABOSTI</vt:lpstr>
      <vt:lpstr>SLABOSTI</vt:lpstr>
      <vt:lpstr>SLABOSTI</vt:lpstr>
      <vt:lpstr>MOGUĆNOSTI</vt:lpstr>
      <vt:lpstr>MOGUĆNOSTI</vt:lpstr>
      <vt:lpstr>MOGUĆNOSTI</vt:lpstr>
      <vt:lpstr>PRIJETNJE</vt:lpstr>
      <vt:lpstr>PRIJETNJE</vt:lpstr>
      <vt:lpstr>SLJEDEĆI KORACI</vt:lpstr>
      <vt:lpstr>DOPUNA I DORADA</vt:lpstr>
      <vt:lpstr>STRATEGIJA RAZVOJA OPĆINE TRAVNIK</vt:lpstr>
    </vt:vector>
  </TitlesOfParts>
  <Company>OPCINA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 ZA IZRADU Strategije razvoja</dc:title>
  <dc:creator>Marija</dc:creator>
  <cp:lastModifiedBy>Marija</cp:lastModifiedBy>
  <cp:revision>58</cp:revision>
  <dcterms:created xsi:type="dcterms:W3CDTF">2015-04-16T09:56:28Z</dcterms:created>
  <dcterms:modified xsi:type="dcterms:W3CDTF">2015-04-22T07:18:37Z</dcterms:modified>
</cp:coreProperties>
</file>